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1" r:id="rId23"/>
    <p:sldId id="292" r:id="rId24"/>
    <p:sldId id="293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2" r:id="rId40"/>
    <p:sldId id="320" r:id="rId41"/>
    <p:sldId id="323" r:id="rId42"/>
    <p:sldId id="325" r:id="rId43"/>
    <p:sldId id="326" r:id="rId44"/>
    <p:sldId id="327" r:id="rId45"/>
    <p:sldId id="328" r:id="rId46"/>
    <p:sldId id="329" r:id="rId47"/>
    <p:sldId id="294" r:id="rId48"/>
    <p:sldId id="295" r:id="rId49"/>
    <p:sldId id="338" r:id="rId50"/>
    <p:sldId id="297" r:id="rId51"/>
    <p:sldId id="298" r:id="rId52"/>
    <p:sldId id="299" r:id="rId53"/>
    <p:sldId id="300" r:id="rId54"/>
    <p:sldId id="301" r:id="rId55"/>
    <p:sldId id="337" r:id="rId56"/>
    <p:sldId id="336" r:id="rId57"/>
    <p:sldId id="333" r:id="rId58"/>
    <p:sldId id="304" r:id="rId59"/>
    <p:sldId id="303" r:id="rId60"/>
    <p:sldId id="305" r:id="rId61"/>
  </p:sldIdLst>
  <p:sldSz cx="9753600" cy="73152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Josefin Sans Regular Bold" panose="020B0604020202020204" charset="0"/>
      <p:regular r:id="rId67"/>
    </p:embeddedFont>
    <p:embeddedFont>
      <p:font typeface="Poppins" panose="020B0604020202020204" charset="0"/>
      <p:regular r:id="rId68"/>
      <p:bold r:id="rId69"/>
      <p:italic r:id="rId70"/>
      <p:boldItalic r:id="rId71"/>
    </p:embeddedFont>
    <p:embeddedFont>
      <p:font typeface="Poppins Light" panose="020B0604020202020204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1498" y="62"/>
      </p:cViewPr>
      <p:guideLst>
        <p:guide orient="horz" pos="1200"/>
        <p:guide pos="5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 custT="1"/>
      <dgm:spPr/>
      <dgm:t>
        <a:bodyPr/>
        <a:lstStyle/>
        <a:p>
          <a:r>
            <a:rPr lang="pt-BR" sz="16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 sz="1600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 sz="1600"/>
        </a:p>
      </dgm:t>
    </dgm:pt>
    <dgm:pt modelId="{66553FBF-3378-4E46-A8DA-2130E2ABA9E8}">
      <dgm:prSet custT="1"/>
      <dgm:spPr/>
      <dgm:t>
        <a:bodyPr/>
        <a:lstStyle/>
        <a:p>
          <a:r>
            <a:rPr lang="pt-BR" sz="1600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 sz="1600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 sz="1600"/>
        </a:p>
      </dgm:t>
    </dgm:pt>
    <dgm:pt modelId="{69181074-1DF9-47B6-B4D5-8E1DBE43203A}">
      <dgm:prSet custT="1"/>
      <dgm:spPr/>
      <dgm:t>
        <a:bodyPr/>
        <a:lstStyle/>
        <a:p>
          <a:r>
            <a:rPr lang="pt-BR" sz="16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 sz="1600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 sz="1600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 custT="1"/>
      <dgm:spPr/>
      <dgm:t>
        <a:bodyPr/>
        <a:lstStyle/>
        <a:p>
          <a:pPr algn="ctr"/>
          <a:r>
            <a:rPr lang="pt-BR" sz="1600" dirty="0"/>
            <a:t>Dinâmica Demográfica = Janela de oportunidade industrial </a:t>
          </a:r>
          <a:br>
            <a:rPr lang="pt-BR" sz="1600" dirty="0"/>
          </a:br>
          <a:r>
            <a:rPr lang="pt-BR" sz="1600" dirty="0"/>
            <a:t>(</a:t>
          </a:r>
          <a:r>
            <a:rPr lang="pt-BR" sz="1600" dirty="0" err="1"/>
            <a:t>Reinert</a:t>
          </a:r>
          <a:r>
            <a:rPr lang="pt-BR" sz="1600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 sz="1600"/>
        </a:p>
      </dgm:t>
    </dgm:pt>
    <dgm:pt modelId="{B85C94B7-4402-4324-A4FA-E2B1BA5A07EB}">
      <dgm:prSet custT="1"/>
      <dgm:spPr/>
      <dgm:t>
        <a:bodyPr/>
        <a:lstStyle/>
        <a:p>
          <a:pPr algn="ctr"/>
          <a:r>
            <a:rPr lang="pt-BR" sz="1600" dirty="0"/>
            <a:t>As políticas públicas incentivam a </a:t>
          </a:r>
          <a:r>
            <a:rPr lang="pt-BR" sz="1600" dirty="0" err="1"/>
            <a:t>re-industrialização</a:t>
          </a:r>
          <a:r>
            <a:rPr lang="pt-BR" sz="1600" dirty="0"/>
            <a:t> nos campos da saúde e do cuidado, aproveitando a dinâmica demográfica </a:t>
          </a:r>
          <a:br>
            <a:rPr lang="pt-BR" sz="1600" dirty="0"/>
          </a:br>
          <a:r>
            <a:rPr lang="pt-BR" sz="1600" dirty="0"/>
            <a:t>(HM </a:t>
          </a:r>
          <a:r>
            <a:rPr lang="pt-BR" sz="1600" dirty="0" err="1"/>
            <a:t>Goverment</a:t>
          </a:r>
          <a:r>
            <a:rPr lang="pt-BR" sz="1600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 sz="1600"/>
        </a:p>
      </dgm:t>
    </dgm:pt>
    <dgm:pt modelId="{F8FF38E7-63A5-4128-87C4-1E16D0B23001}">
      <dgm:prSet custT="1"/>
      <dgm:spPr/>
      <dgm:t>
        <a:bodyPr/>
        <a:lstStyle/>
        <a:p>
          <a:pPr algn="ctr"/>
          <a:r>
            <a:rPr lang="pt-BR" sz="1600" dirty="0" err="1"/>
            <a:t>Gerontecnologia</a:t>
          </a:r>
          <a:r>
            <a:rPr lang="pt-BR" sz="1600" dirty="0"/>
            <a:t>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 sz="1600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 custT="1"/>
      <dgm:spPr/>
      <dgm:t>
        <a:bodyPr/>
        <a:lstStyle/>
        <a:p>
          <a:pPr algn="ctr"/>
          <a:r>
            <a:rPr lang="pt-BR" sz="1800" dirty="0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pPr algn="ctr"/>
          <a:endParaRPr lang="pt-BR" sz="1400"/>
        </a:p>
      </dgm:t>
    </dgm:pt>
    <dgm:pt modelId="{CD257D69-2FE8-4452-A0F2-E99A889FDA09}">
      <dgm:prSet custT="1"/>
      <dgm:spPr/>
      <dgm:t>
        <a:bodyPr/>
        <a:lstStyle/>
        <a:p>
          <a:pPr algn="ctr"/>
          <a:r>
            <a:rPr lang="pt-BR" sz="1800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pPr algn="ctr"/>
          <a:endParaRPr lang="pt-BR" sz="1400"/>
        </a:p>
      </dgm:t>
    </dgm:pt>
    <dgm:pt modelId="{5B0FC639-5E3C-441D-9D85-B2CABD01E8E8}">
      <dgm:prSet custT="1"/>
      <dgm:spPr/>
      <dgm:t>
        <a:bodyPr/>
        <a:lstStyle/>
        <a:p>
          <a:pPr algn="ctr"/>
          <a:r>
            <a:rPr lang="pt-BR" sz="1800" dirty="0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pPr algn="ctr"/>
          <a:endParaRPr lang="pt-BR" sz="1400"/>
        </a:p>
      </dgm:t>
    </dgm:pt>
    <dgm:pt modelId="{E90A0D23-92F8-4FBF-B139-C117442B9C68}">
      <dgm:prSet custT="1"/>
      <dgm:spPr/>
      <dgm:t>
        <a:bodyPr/>
        <a:lstStyle/>
        <a:p>
          <a:pPr algn="ctr"/>
          <a:r>
            <a:rPr lang="pt-BR" sz="1800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pPr algn="ctr"/>
          <a:endParaRPr lang="pt-BR" sz="1400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Conhecer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“Sistema econômico que se concentra em equilibrar os 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1851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66824" y="251974"/>
        <a:ext cx="8553152" cy="1235252"/>
      </dsp:txXfrm>
    </dsp:sp>
    <dsp:sp modelId="{2D6F274D-8BEF-49BA-BB7F-76C622CD833E}">
      <dsp:nvSpPr>
        <dsp:cNvPr id="0" name=""/>
        <dsp:cNvSpPr/>
      </dsp:nvSpPr>
      <dsp:spPr>
        <a:xfrm>
          <a:off x="0" y="17412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66824" y="1808074"/>
        <a:ext cx="8553152" cy="1235252"/>
      </dsp:txXfrm>
    </dsp:sp>
    <dsp:sp modelId="{CE955F04-744A-413C-8F10-F71A1EABDA85}">
      <dsp:nvSpPr>
        <dsp:cNvPr id="0" name=""/>
        <dsp:cNvSpPr/>
      </dsp:nvSpPr>
      <dsp:spPr>
        <a:xfrm>
          <a:off x="0" y="3297350"/>
          <a:ext cx="8686800" cy="13689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66824" y="3364174"/>
        <a:ext cx="8553152" cy="1235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13299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Dinâmica Demográfica = Janela de oportunidade industrial </a:t>
          </a:r>
          <a:br>
            <a:rPr lang="pt-BR" sz="1600" kern="1200" dirty="0"/>
          </a:br>
          <a:r>
            <a:rPr lang="pt-BR" sz="1600" kern="1200" dirty="0"/>
            <a:t>(</a:t>
          </a:r>
          <a:r>
            <a:rPr lang="pt-BR" sz="1600" kern="1200" dirty="0" err="1"/>
            <a:t>Reinert</a:t>
          </a:r>
          <a:r>
            <a:rPr lang="pt-BR" sz="1600" kern="1200" dirty="0"/>
            <a:t>, 2016)</a:t>
          </a:r>
        </a:p>
      </dsp:txBody>
      <dsp:txXfrm>
        <a:off x="59399" y="472698"/>
        <a:ext cx="8568002" cy="1098002"/>
      </dsp:txXfrm>
    </dsp:sp>
    <dsp:sp modelId="{5A3E1836-95BB-4966-8A9F-85B00B451897}">
      <dsp:nvSpPr>
        <dsp:cNvPr id="0" name=""/>
        <dsp:cNvSpPr/>
      </dsp:nvSpPr>
      <dsp:spPr>
        <a:xfrm>
          <a:off x="0" y="1817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As políticas públicas incentivam a </a:t>
          </a:r>
          <a:r>
            <a:rPr lang="pt-BR" sz="1600" kern="1200" dirty="0" err="1"/>
            <a:t>re-industrialização</a:t>
          </a:r>
          <a:r>
            <a:rPr lang="pt-BR" sz="1600" kern="1200" dirty="0"/>
            <a:t> nos campos da saúde e do cuidado, aproveitando a dinâmica demográfica </a:t>
          </a:r>
          <a:br>
            <a:rPr lang="pt-BR" sz="1600" kern="1200" dirty="0"/>
          </a:br>
          <a:r>
            <a:rPr lang="pt-BR" sz="1600" kern="1200" dirty="0"/>
            <a:t>(HM </a:t>
          </a:r>
          <a:r>
            <a:rPr lang="pt-BR" sz="1600" kern="1200" dirty="0" err="1"/>
            <a:t>Goverment</a:t>
          </a:r>
          <a:r>
            <a:rPr lang="pt-BR" sz="1600" kern="1200" dirty="0"/>
            <a:t>, 2017)</a:t>
          </a:r>
        </a:p>
      </dsp:txBody>
      <dsp:txXfrm>
        <a:off x="59399" y="1876699"/>
        <a:ext cx="8568002" cy="1098002"/>
      </dsp:txXfrm>
    </dsp:sp>
    <dsp:sp modelId="{D559F2FA-3D08-4429-A4E4-4E4ADCC356C4}">
      <dsp:nvSpPr>
        <dsp:cNvPr id="0" name=""/>
        <dsp:cNvSpPr/>
      </dsp:nvSpPr>
      <dsp:spPr>
        <a:xfrm>
          <a:off x="0" y="3221300"/>
          <a:ext cx="86868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Gerontecnologia</a:t>
          </a:r>
          <a:r>
            <a:rPr lang="pt-BR" sz="1600" kern="1200" dirty="0"/>
            <a:t> como ferramenta de promoção de crescimento econômico social sustentável, alavancada pelas oportunidades da dinâmica demográfica</a:t>
          </a:r>
        </a:p>
      </dsp:txBody>
      <dsp:txXfrm>
        <a:off x="59399" y="3280699"/>
        <a:ext cx="856800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390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Matriz econômica voltada para o mercado de commodities</a:t>
          </a:r>
        </a:p>
      </dsp:txBody>
      <dsp:txXfrm>
        <a:off x="52089" y="91118"/>
        <a:ext cx="8582622" cy="962862"/>
      </dsp:txXfrm>
    </dsp:sp>
    <dsp:sp modelId="{A833FF31-0B07-4CFF-BD1D-52BAD007BE1C}">
      <dsp:nvSpPr>
        <dsp:cNvPr id="0" name=""/>
        <dsp:cNvSpPr/>
      </dsp:nvSpPr>
      <dsp:spPr>
        <a:xfrm>
          <a:off x="0" y="1270229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Cultura econômica patriarcal-mercantilista</a:t>
          </a:r>
        </a:p>
      </dsp:txBody>
      <dsp:txXfrm>
        <a:off x="52089" y="1322318"/>
        <a:ext cx="8582622" cy="962862"/>
      </dsp:txXfrm>
    </dsp:sp>
    <dsp:sp modelId="{A6F7B234-E452-44F8-BA9B-EB20D614D0F7}">
      <dsp:nvSpPr>
        <dsp:cNvPr id="0" name=""/>
        <dsp:cNvSpPr/>
      </dsp:nvSpPr>
      <dsp:spPr>
        <a:xfrm>
          <a:off x="0" y="25014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Pouco incentivo ao desenvolvimento de pesquisa, ciência e tecnologia</a:t>
          </a:r>
        </a:p>
      </dsp:txBody>
      <dsp:txXfrm>
        <a:off x="52089" y="2553519"/>
        <a:ext cx="8582622" cy="962862"/>
      </dsp:txXfrm>
    </dsp:sp>
    <dsp:sp modelId="{A5A5ACF9-E215-4573-AACC-0A69ED914145}">
      <dsp:nvSpPr>
        <dsp:cNvPr id="0" name=""/>
        <dsp:cNvSpPr/>
      </dsp:nvSpPr>
      <dsp:spPr>
        <a:xfrm>
          <a:off x="0" y="3732630"/>
          <a:ext cx="8686800" cy="1067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Importação de tecnologia desestimula empreendedorismo inovativo</a:t>
          </a:r>
        </a:p>
      </dsp:txBody>
      <dsp:txXfrm>
        <a:off x="52089" y="3784719"/>
        <a:ext cx="8582622" cy="962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Conhecer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0FB4C29-706C-4645-B377-439F9E34EA3D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61D1093-B627-4AD9-8FDB-AA17868625D4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Picture 17">
              <a:extLst>
                <a:ext uri="{FF2B5EF4-FFF2-40B4-BE49-F238E27FC236}">
                  <a16:creationId xmlns:a16="http://schemas.microsoft.com/office/drawing/2014/main" id="{5D0CD0BB-4D37-406A-A63B-45A2F862E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0D24C5B-7008-421D-99DD-4846E5A166B0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C8349F3-D382-4196-A501-0F756C20845F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2D42DB83-84E5-46F6-8517-406F194C40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05000"/>
            <a:ext cx="7781281" cy="449580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C5652E2-2AFE-434B-BA21-BAA06184800A}"/>
              </a:ext>
            </a:extLst>
          </p:cNvPr>
          <p:cNvGrpSpPr/>
          <p:nvPr userDrawn="1"/>
        </p:nvGrpSpPr>
        <p:grpSpPr>
          <a:xfrm>
            <a:off x="152400" y="6056522"/>
            <a:ext cx="1240368" cy="1166602"/>
            <a:chOff x="76200" y="5971989"/>
            <a:chExt cx="1240368" cy="116660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13CA08A0-A821-4B89-BDF9-F856B0029C8F}"/>
                </a:ext>
              </a:extLst>
            </p:cNvPr>
            <p:cNvSpPr/>
            <p:nvPr userDrawn="1"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17">
              <a:extLst>
                <a:ext uri="{FF2B5EF4-FFF2-40B4-BE49-F238E27FC236}">
                  <a16:creationId xmlns:a16="http://schemas.microsoft.com/office/drawing/2014/main" id="{DAB48A33-BFEE-4A72-8897-171E0E423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03271"/>
            <a:ext cx="7162800" cy="58334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18" y="360000"/>
            <a:ext cx="5342364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0" u="none" strike="noStrike" baseline="0">
                <a:solidFill>
                  <a:schemeClr val="accent3"/>
                </a:solidFill>
              </a:defRPr>
            </a:lvl1pPr>
          </a:lstStyle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782072" cy="4267200"/>
          </a:xfrm>
        </p:spPr>
        <p:txBody>
          <a:bodyPr>
            <a:normAutofit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-1" y="4267200"/>
            <a:ext cx="3782072" cy="30480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E206C-5346-4635-929D-7E55EBC0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4628425"/>
            <a:ext cx="3505200" cy="23255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EED047-15C8-460D-BE63-54FDA641D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1" y="0"/>
            <a:ext cx="5978037" cy="73152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652E2-2AFE-434B-BA21-BAA06184800A}"/>
              </a:ext>
            </a:extLst>
          </p:cNvPr>
          <p:cNvGrpSpPr/>
          <p:nvPr/>
        </p:nvGrpSpPr>
        <p:grpSpPr>
          <a:xfrm>
            <a:off x="8374797" y="6019800"/>
            <a:ext cx="1240368" cy="1166602"/>
            <a:chOff x="76200" y="5971989"/>
            <a:chExt cx="1240368" cy="1166602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3CA08A0-A821-4B89-BDF9-F856B0029C8F}"/>
                </a:ext>
              </a:extLst>
            </p:cNvPr>
            <p:cNvSpPr/>
            <p:nvPr/>
          </p:nvSpPr>
          <p:spPr>
            <a:xfrm>
              <a:off x="76200" y="5971989"/>
              <a:ext cx="1240368" cy="11666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DAB48A33-BFEE-4A72-8897-171E0E42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1337" y="5971989"/>
              <a:ext cx="1170095" cy="1166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05966952"/>
              </p:ext>
            </p:extLst>
          </p:nvPr>
        </p:nvGraphicFramePr>
        <p:xfrm>
          <a:off x="685800" y="1806520"/>
          <a:ext cx="8382000" cy="413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105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367421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57828"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500" b="1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5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5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57828"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5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500" dirty="0"/>
                    </a:p>
                  </a:txBody>
                  <a:tcPr marL="88232" marR="88232" marT="44116" marB="44116"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73871"/>
            <a:ext cx="7162800" cy="4364458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296444" y="3010287"/>
            <a:ext cx="7160712" cy="260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85D63CB3-6B0C-473C-AF3E-6B18E743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4142"/>
            <a:ext cx="7162800" cy="883496"/>
          </a:xfrm>
        </p:spPr>
        <p:txBody>
          <a:bodyPr>
            <a:noAutofit/>
          </a:bodyPr>
          <a:lstStyle/>
          <a:p>
            <a:r>
              <a:rPr lang="pt-BR" sz="24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74288849"/>
              </p:ext>
            </p:extLst>
          </p:nvPr>
        </p:nvGraphicFramePr>
        <p:xfrm>
          <a:off x="533400" y="1930400"/>
          <a:ext cx="8686799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12795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3777722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896282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Cingapura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  <p:pic>
        <p:nvPicPr>
          <p:cNvPr id="3" name="Picture 16">
            <a:extLst>
              <a:ext uri="{FF2B5EF4-FFF2-40B4-BE49-F238E27FC236}">
                <a16:creationId xmlns:a16="http://schemas.microsoft.com/office/drawing/2014/main" id="{C040C621-67CF-42C1-80AC-3EC35E7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60286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909D6238-767A-4412-AE5E-D25D4711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34142"/>
            <a:ext cx="6400800" cy="883496"/>
          </a:xfrm>
        </p:spPr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48207032"/>
              </p:ext>
            </p:extLst>
          </p:nvPr>
        </p:nvGraphicFramePr>
        <p:xfrm>
          <a:off x="533400" y="1930400"/>
          <a:ext cx="8686796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418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86226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37953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6908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1445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1769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75464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2851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38744" y="2676728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4051682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0770A3-C1CE-4DD8-9F06-00977981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60286"/>
            <a:ext cx="1170095" cy="11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6C3F4A16-9670-4BDE-A5BC-53AD47A489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8" y="2971800"/>
            <a:ext cx="8557884" cy="1371600"/>
          </a:xfrm>
        </p:spPr>
      </p:pic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F066214-D8BF-4E78-9593-3747778CBC3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6" name="Espaço Reservado para Conteúdo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95A2A35-B400-4CBA-8087-20BC8EAEB8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CC100A-6744-4A82-9DF8-82B06696A1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7" name="Espaço Reservado para Conteúdo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336DFBA-51C0-4E4C-A044-BEEA790414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7" name="Espaço Reservado para Conteúdo 6" descr="Uma imagem contendo armário&#10;&#10;Descrição gerada automaticamente">
            <a:extLst>
              <a:ext uri="{FF2B5EF4-FFF2-40B4-BE49-F238E27FC236}">
                <a16:creationId xmlns:a16="http://schemas.microsoft.com/office/drawing/2014/main" id="{E28B7EBD-B4FC-4639-BFC6-EDBDB9120A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9305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6" y="1905000"/>
            <a:ext cx="659342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2" y="19050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8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8" y="19050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05000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3596762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810704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402143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584154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90426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07856374"/>
              </p:ext>
            </p:extLst>
          </p:nvPr>
        </p:nvGraphicFramePr>
        <p:xfrm>
          <a:off x="533400" y="1943100"/>
          <a:ext cx="8686800" cy="483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</a:t>
            </a:r>
            <a:r>
              <a:rPr lang="pt-BR" sz="2000"/>
              <a:t>Congresso Brasileiro </a:t>
            </a:r>
            <a:r>
              <a:rPr lang="pt-BR" sz="2000" dirty="0"/>
              <a:t>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332168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75467166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611923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6" y="360000"/>
            <a:ext cx="72292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75" y="360000"/>
            <a:ext cx="7229250" cy="61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23" y="360000"/>
            <a:ext cx="4397954" cy="6120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0000"/>
            <a:ext cx="5093205" cy="61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DA7195-C357-48DF-A3E0-496AE27F2CCD}"/>
              </a:ext>
            </a:extLst>
          </p:cNvPr>
          <p:cNvSpPr txBox="1"/>
          <p:nvPr/>
        </p:nvSpPr>
        <p:spPr>
          <a:xfrm>
            <a:off x="1816800" y="6660000"/>
            <a:ext cx="61200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1703</Words>
  <Application>Microsoft Office PowerPoint</Application>
  <PresentationFormat>Personalizar</PresentationFormat>
  <Paragraphs>358</Paragraphs>
  <Slides>60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6" baseType="lpstr">
      <vt:lpstr>Josefin Sans Regular Bold</vt:lpstr>
      <vt:lpstr>Arial</vt:lpstr>
      <vt:lpstr>Calibri</vt:lpstr>
      <vt:lpstr>Poppins</vt:lpstr>
      <vt:lpstr>Poppins Light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publicados em periódicos científicos indexados pela Scopus, de países selecionados</vt:lpstr>
      <vt:lpstr>Número de artigos brasileiros indexados pela Scopus e percentual em relação ao mundo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Brasileiro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195</cp:revision>
  <dcterms:created xsi:type="dcterms:W3CDTF">2006-08-16T00:00:00Z</dcterms:created>
  <dcterms:modified xsi:type="dcterms:W3CDTF">2020-10-21T20:46:21Z</dcterms:modified>
  <dc:identifier>DAEFhbHi9uU</dc:identifier>
</cp:coreProperties>
</file>